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520D-833A-4FFE-96CB-A4F5EC379A79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4C5C-C6B3-4C03-8830-5B5D87832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78895"/>
            <a:ext cx="9144000" cy="840331"/>
          </a:xfrm>
        </p:spPr>
        <p:txBody>
          <a:bodyPr anchor="ctr">
            <a:normAutofit/>
          </a:bodyPr>
          <a:lstStyle>
            <a:lvl1pPr algn="ctr">
              <a:defRPr sz="44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00750"/>
            <a:ext cx="9144000" cy="10412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 rot="16200000">
            <a:off x="10805960" y="5033246"/>
            <a:ext cx="2018846" cy="389590"/>
          </a:xfrm>
        </p:spPr>
        <p:txBody>
          <a:bodyPr anchor="ctr">
            <a:normAutofit/>
          </a:bodyPr>
          <a:lstStyle>
            <a:lvl1pPr algn="ctr">
              <a:defRPr sz="11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10238517" y="2469990"/>
            <a:ext cx="3107666" cy="3895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879" y="3512894"/>
            <a:ext cx="9144000" cy="1041251"/>
          </a:xfrm>
        </p:spPr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ronc commun du cycle terminal de la voie générale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7" y="2673734"/>
            <a:ext cx="937036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426717" y="3963977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Archive" panose="02000506040000020004" pitchFamily="50" charset="0"/>
                <a:cs typeface="Calibri" panose="020F0502020204030204" pitchFamily="34" charset="0"/>
              </a:rPr>
              <a:t>Enseignement Scientifique</a:t>
            </a:r>
            <a:endParaRPr lang="fr-FR" sz="1100" dirty="0">
              <a:latin typeface="Archive" panose="02000506040000020004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0227807" y="3884790"/>
            <a:ext cx="3236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sz="1100" b="1" dirty="0">
                <a:latin typeface="Calibri" panose="020F0502020204030204" pitchFamily="34" charset="0"/>
                <a:cs typeface="Calibri" panose="020F0502020204030204" pitchFamily="34" charset="0"/>
              </a:rPr>
              <a:t>ronc commun du cycle terminal de la voie générale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597" y="1389418"/>
            <a:ext cx="71743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Comprendre la nature du savoir scientifique et ses méthodes d’élaboration</a:t>
            </a:r>
          </a:p>
          <a:p>
            <a:pPr marL="342900" lvl="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mettre en œuvre des pratiques scientifiques</a:t>
            </a:r>
            <a:endParaRPr lang="fr-F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Identifier et comprendre les effets de la science sur les sociétés.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6287" y="4289933"/>
            <a:ext cx="82526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Une longue histoire de la matière.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 Soleil, notre source d’énergie.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La Terre, un astre singulier.</a:t>
            </a:r>
          </a:p>
          <a:p>
            <a:pPr marL="342900" indent="-342900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Son et musique, porteurs d’information.</a:t>
            </a:r>
          </a:p>
          <a:p>
            <a:pPr algn="just"/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/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Projet expérimental et numérique.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622005" y="2249756"/>
            <a:ext cx="3731795" cy="2462691"/>
            <a:chOff x="7622005" y="2249756"/>
            <a:chExt cx="3731795" cy="246269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095720B-E8C3-44E6-89E6-F35C9B906BB1}"/>
                </a:ext>
              </a:extLst>
            </p:cNvPr>
            <p:cNvSpPr txBox="1"/>
            <p:nvPr/>
          </p:nvSpPr>
          <p:spPr>
            <a:xfrm>
              <a:off x="7622005" y="2873384"/>
              <a:ext cx="2825900" cy="120032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Quatre sciences : </a:t>
              </a:r>
              <a:br>
                <a:rPr lang="fr-FR" sz="2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2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SVT, PC, Maths, Informatique.</a:t>
              </a:r>
            </a:p>
          </p:txBody>
        </p:sp>
        <p:cxnSp>
          <p:nvCxnSpPr>
            <p:cNvPr id="6" name="Connecteur droit 5"/>
            <p:cNvCxnSpPr>
              <a:stCxn id="12" idx="0"/>
            </p:cNvCxnSpPr>
            <p:nvPr/>
          </p:nvCxnSpPr>
          <p:spPr>
            <a:xfrm flipV="1">
              <a:off x="9034955" y="2397203"/>
              <a:ext cx="0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endCxn id="7" idx="3"/>
            </p:cNvCxnSpPr>
            <p:nvPr/>
          </p:nvCxnSpPr>
          <p:spPr>
            <a:xfrm flipH="1">
              <a:off x="9114142" y="2337962"/>
              <a:ext cx="2239658" cy="2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9040255" y="4065744"/>
              <a:ext cx="0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9096419" y="4616876"/>
              <a:ext cx="2239658" cy="2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983473" y="4531293"/>
              <a:ext cx="158374" cy="1811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55768" y="2249756"/>
              <a:ext cx="158374" cy="1811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9625"/>
          <a:stretch/>
        </p:blipFill>
        <p:spPr>
          <a:xfrm>
            <a:off x="327991" y="0"/>
            <a:ext cx="3079968" cy="13229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1" y="2893021"/>
            <a:ext cx="306045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426717" y="3963977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Archive" panose="02000506040000020004" pitchFamily="50" charset="0"/>
                <a:cs typeface="Calibri" panose="020F0502020204030204" pitchFamily="34" charset="0"/>
              </a:rPr>
              <a:t>Enseignement Scientifique</a:t>
            </a:r>
            <a:endParaRPr lang="fr-FR" sz="1100" dirty="0">
              <a:latin typeface="Archive" panose="02000506040000020004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0227807" y="3884790"/>
            <a:ext cx="3236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sz="1100" b="1" dirty="0">
                <a:latin typeface="Calibri" panose="020F0502020204030204" pitchFamily="34" charset="0"/>
                <a:cs typeface="Calibri" panose="020F0502020204030204" pitchFamily="34" charset="0"/>
              </a:rPr>
              <a:t>ronc commun du cycle terminal de la voie générale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775" y="1476107"/>
            <a:ext cx="174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Un exemple …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43574"/>
              </p:ext>
            </p:extLst>
          </p:nvPr>
        </p:nvGraphicFramePr>
        <p:xfrm>
          <a:off x="562218" y="2137144"/>
          <a:ext cx="9565756" cy="3648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7051">
                  <a:extLst>
                    <a:ext uri="{9D8B030D-6E8A-4147-A177-3AD203B41FA5}">
                      <a16:colId xmlns:a16="http://schemas.microsoft.com/office/drawing/2014/main" val="2897259062"/>
                    </a:ext>
                  </a:extLst>
                </a:gridCol>
                <a:gridCol w="2434219">
                  <a:extLst>
                    <a:ext uri="{9D8B030D-6E8A-4147-A177-3AD203B41FA5}">
                      <a16:colId xmlns:a16="http://schemas.microsoft.com/office/drawing/2014/main" val="1102566689"/>
                    </a:ext>
                  </a:extLst>
                </a:gridCol>
                <a:gridCol w="2338901">
                  <a:extLst>
                    <a:ext uri="{9D8B030D-6E8A-4147-A177-3AD203B41FA5}">
                      <a16:colId xmlns:a16="http://schemas.microsoft.com/office/drawing/2014/main" val="744689088"/>
                    </a:ext>
                  </a:extLst>
                </a:gridCol>
                <a:gridCol w="2455585">
                  <a:extLst>
                    <a:ext uri="{9D8B030D-6E8A-4147-A177-3AD203B41FA5}">
                      <a16:colId xmlns:a16="http://schemas.microsoft.com/office/drawing/2014/main" val="1096401447"/>
                    </a:ext>
                  </a:extLst>
                </a:gridCol>
              </a:tblGrid>
              <a:tr h="804839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effectLst/>
                        </a:rPr>
                        <a:t>Comprendre la nature du savoir scientifique et ses méthodes d’élaboration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effectLst/>
                        </a:rPr>
                        <a:t>Identifier et mettre en œuvre des pratiques scientifiques</a:t>
                      </a:r>
                    </a:p>
                    <a:p>
                      <a:pPr algn="ctr"/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effectLst/>
                        </a:rPr>
                        <a:t>Identifier et comprendre les effets de la science sur les sociétés et sur l’environnement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82346"/>
                  </a:ext>
                </a:extLst>
              </a:tr>
              <a:tr h="506787">
                <a:tc>
                  <a:txBody>
                    <a:bodyPr/>
                    <a:lstStyle/>
                    <a:p>
                      <a:r>
                        <a:rPr lang="fr-FR" sz="1200" b="1" u="none" kern="1200" dirty="0">
                          <a:effectLst/>
                        </a:rPr>
                        <a:t>1- Une longue histoire de la matière</a:t>
                      </a:r>
                      <a:r>
                        <a:rPr lang="fr-FR" sz="1200" b="1" u="none" dirty="0">
                          <a:effectLst/>
                        </a:rPr>
                        <a:t> </a:t>
                      </a:r>
                      <a:endParaRPr lang="fr-FR" sz="1200" b="1" u="none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377961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kern="1200" dirty="0">
                          <a:effectLst/>
                        </a:rPr>
                        <a:t>2- Le Soleil, notre source d’énergie </a:t>
                      </a:r>
                      <a:endParaRPr lang="fr-FR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89179"/>
                  </a:ext>
                </a:extLst>
              </a:tr>
              <a:tr h="522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kern="1200" dirty="0">
                          <a:effectLst/>
                        </a:rPr>
                        <a:t>3- La Terre, un astre singulier</a:t>
                      </a:r>
                      <a:endParaRPr lang="fr-FR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25638"/>
                  </a:ext>
                </a:extLst>
              </a:tr>
              <a:tr h="531213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effectLst/>
                        </a:rPr>
                        <a:t>4- Son et musique, porteurs d’information</a:t>
                      </a:r>
                      <a:r>
                        <a:rPr lang="fr-FR" sz="1200" b="1" dirty="0">
                          <a:effectLst/>
                        </a:rPr>
                        <a:t> </a:t>
                      </a:r>
                      <a:endParaRPr lang="fr-FR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64969"/>
                  </a:ext>
                </a:extLst>
              </a:tr>
              <a:tr h="787110">
                <a:tc>
                  <a:txBody>
                    <a:bodyPr/>
                    <a:lstStyle/>
                    <a:p>
                      <a:r>
                        <a:rPr lang="fr-FR" sz="1200" b="1" dirty="0"/>
                        <a:t>5- Projet scientifique (expérimental et numérique)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986315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A095720B-E8C3-44E6-89E6-F35C9B906BB1}"/>
              </a:ext>
            </a:extLst>
          </p:cNvPr>
          <p:cNvSpPr txBox="1"/>
          <p:nvPr/>
        </p:nvSpPr>
        <p:spPr>
          <a:xfrm>
            <a:off x="4170264" y="3415430"/>
            <a:ext cx="376116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fr-FR" dirty="0"/>
              <a:t>La Terre un astre </a:t>
            </a:r>
            <a:r>
              <a:rPr lang="fr-FR" dirty="0" smtClean="0"/>
              <a:t>singulier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 de la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</a:t>
            </a:r>
            <a:b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539789" y="3985778"/>
            <a:ext cx="1630475" cy="181154"/>
            <a:chOff x="1893746" y="4213257"/>
            <a:chExt cx="1630475" cy="181154"/>
          </a:xfrm>
        </p:grpSpPr>
        <p:cxnSp>
          <p:nvCxnSpPr>
            <p:cNvPr id="30" name="Connecteur droit 29"/>
            <p:cNvCxnSpPr/>
            <p:nvPr/>
          </p:nvCxnSpPr>
          <p:spPr>
            <a:xfrm flipH="1">
              <a:off x="1948070" y="4303834"/>
              <a:ext cx="157615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893746" y="4213257"/>
              <a:ext cx="158374" cy="1811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2" y="360236"/>
            <a:ext cx="5474682" cy="999831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5" y="4936825"/>
            <a:ext cx="1548796" cy="13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426717" y="3963977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Archive" panose="02000506040000020004" pitchFamily="50" charset="0"/>
                <a:cs typeface="Calibri" panose="020F0502020204030204" pitchFamily="34" charset="0"/>
              </a:rPr>
              <a:t>Enseignement Scientifique</a:t>
            </a:r>
            <a:endParaRPr lang="fr-FR" sz="1100" dirty="0">
              <a:latin typeface="Archive" panose="02000506040000020004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0227807" y="3884790"/>
            <a:ext cx="3236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sz="1100" b="1" dirty="0">
                <a:latin typeface="Calibri" panose="020F0502020204030204" pitchFamily="34" charset="0"/>
                <a:cs typeface="Calibri" panose="020F0502020204030204" pitchFamily="34" charset="0"/>
              </a:rPr>
              <a:t>ronc commun du cycle terminal de la voie générale</a:t>
            </a:r>
            <a:endParaRPr lang="fr-F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530" y="1124454"/>
            <a:ext cx="174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Un exemple 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530" y="146135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b="1" dirty="0"/>
              <a:t>Calculer la circonférence de la Terre comme Ératosthène. 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8037740" y="100672"/>
            <a:ext cx="3095283" cy="17266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Comprendre la nature du savoir scientifique et ses méthodes d’élaboration</a:t>
            </a:r>
          </a:p>
          <a:p>
            <a:pPr marL="180975" indent="-180975" algn="l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Identifier et mettre en œuvre des pratiques scientifiques</a:t>
            </a:r>
            <a:endParaRPr lang="fr-FR" sz="6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Identifier et comprendre les effets de la science sur les sociétés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78" y="2033076"/>
            <a:ext cx="49178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exprimées dans le langage d’aujourd’hui :</a:t>
            </a:r>
          </a:p>
          <a:p>
            <a:pPr lvl="0"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midi, le 21 juin, on voit des ombres à Alexandrie, on n’en voit pas à Syène (Assouan)</a:t>
            </a:r>
          </a:p>
        </p:txBody>
      </p:sp>
      <p:sp>
        <p:nvSpPr>
          <p:cNvPr id="20" name="Rectangle 19"/>
          <p:cNvSpPr/>
          <p:nvPr/>
        </p:nvSpPr>
        <p:spPr>
          <a:xfrm rot="21053315">
            <a:off x="335312" y="3129021"/>
            <a:ext cx="3412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Anaxagore (V</a:t>
            </a:r>
            <a:r>
              <a:rPr lang="fr-FR" sz="1600" b="1" i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siècle av. J.-C.) </a:t>
            </a:r>
            <a:b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 le modèle d’une Terre plate : </a:t>
            </a:r>
          </a:p>
        </p:txBody>
      </p:sp>
      <p:sp>
        <p:nvSpPr>
          <p:cNvPr id="23" name="Rectangle 22"/>
          <p:cNvSpPr/>
          <p:nvPr/>
        </p:nvSpPr>
        <p:spPr>
          <a:xfrm rot="21062851">
            <a:off x="422296" y="3625910"/>
            <a:ext cx="344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Quelques constructions géométriques plus tard il estime que le Soleil flotte à un peu plus de 6000km au-dessus de la Terre</a:t>
            </a:r>
          </a:p>
        </p:txBody>
      </p:sp>
      <p:sp>
        <p:nvSpPr>
          <p:cNvPr id="25" name="Rectangle 24"/>
          <p:cNvSpPr/>
          <p:nvPr/>
        </p:nvSpPr>
        <p:spPr>
          <a:xfrm rot="580984">
            <a:off x="6404821" y="2081009"/>
            <a:ext cx="492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on se déplace un peu sur Terre, les astres visibles dans le ciel ne sont pas les mêmes, si on grimpe en haut d’un mât, on voit plus loin …</a:t>
            </a:r>
          </a:p>
        </p:txBody>
      </p:sp>
      <p:sp>
        <p:nvSpPr>
          <p:cNvPr id="26" name="Rectangle 25"/>
          <p:cNvSpPr/>
          <p:nvPr/>
        </p:nvSpPr>
        <p:spPr>
          <a:xfrm rot="638444">
            <a:off x="6286732" y="2830078"/>
            <a:ext cx="490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Eratosthène (III</a:t>
            </a:r>
            <a:r>
              <a:rPr lang="fr-FR" sz="1600" b="1" i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siècle av. J.-C.) utilise le modèle d’une Terre ronde : 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65" y="4981453"/>
            <a:ext cx="2282594" cy="18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 rot="655630">
            <a:off x="7366251" y="3199128"/>
            <a:ext cx="3681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Par un raisonnement de géométrie, il estime la circonférence de la Terre : un résultat correct à 1% près !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5" y="4489449"/>
            <a:ext cx="2344350" cy="211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411788" y="4105828"/>
            <a:ext cx="2483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Eratosthène portera </a:t>
            </a:r>
          </a:p>
          <a:p>
            <a:pPr lvl="0">
              <a:defRPr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lui-même un regard critique sur ses résultats</a:t>
            </a:r>
          </a:p>
        </p:txBody>
      </p:sp>
      <p:pic>
        <p:nvPicPr>
          <p:cNvPr id="33" name="Espace réservé du contenu 4">
            <a:extLst>
              <a:ext uri="{FF2B5EF4-FFF2-40B4-BE49-F238E27FC236}">
                <a16:creationId xmlns:a16="http://schemas.microsoft.com/office/drawing/2014/main" id="{284F4C6B-F24B-4016-B0E3-D86099FA2C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1" y="2855747"/>
            <a:ext cx="2032197" cy="177902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637708" y="4697640"/>
            <a:ext cx="2429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satellites utilisés pour le GPS tournent autour de la Terre qui est … ronde 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05001" y="5760455"/>
            <a:ext cx="212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MANIPULER</a:t>
            </a:r>
          </a:p>
          <a:p>
            <a:pPr lvl="0" algn="ctr">
              <a:defRPr/>
            </a:pP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37" y="147465"/>
            <a:ext cx="5474682" cy="99373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7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3" grpId="1"/>
      <p:bldP spid="25" grpId="0"/>
      <p:bldP spid="26" grpId="0"/>
      <p:bldP spid="28" grpId="0"/>
      <p:bldP spid="28" grpId="1"/>
      <p:bldP spid="32" grpId="0"/>
      <p:bldP spid="34" grpId="0"/>
      <p:bldP spid="2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387</Words>
  <Application>Microsoft Office PowerPoint</Application>
  <PresentationFormat>Grand écran</PresentationFormat>
  <Paragraphs>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Archive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Cecile Molliere</cp:lastModifiedBy>
  <cp:revision>82</cp:revision>
  <dcterms:created xsi:type="dcterms:W3CDTF">2019-01-30T08:43:38Z</dcterms:created>
  <dcterms:modified xsi:type="dcterms:W3CDTF">2019-02-19T15:44:30Z</dcterms:modified>
</cp:coreProperties>
</file>